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8" r:id="rId4"/>
    <p:sldId id="265" r:id="rId5"/>
    <p:sldId id="263" r:id="rId6"/>
    <p:sldId id="262" r:id="rId7"/>
    <p:sldId id="261" r:id="rId8"/>
    <p:sldId id="296" r:id="rId9"/>
    <p:sldId id="297" r:id="rId10"/>
    <p:sldId id="300" r:id="rId11"/>
    <p:sldId id="298" r:id="rId12"/>
    <p:sldId id="299" r:id="rId13"/>
    <p:sldId id="309" r:id="rId14"/>
    <p:sldId id="269" r:id="rId15"/>
    <p:sldId id="295" r:id="rId16"/>
    <p:sldId id="279" r:id="rId17"/>
    <p:sldId id="284" r:id="rId18"/>
    <p:sldId id="301" r:id="rId19"/>
    <p:sldId id="285" r:id="rId20"/>
    <p:sldId id="302" r:id="rId21"/>
    <p:sldId id="303" r:id="rId22"/>
    <p:sldId id="304" r:id="rId23"/>
    <p:sldId id="305" r:id="rId24"/>
    <p:sldId id="287" r:id="rId25"/>
    <p:sldId id="308" r:id="rId26"/>
    <p:sldId id="288" r:id="rId27"/>
    <p:sldId id="294" r:id="rId28"/>
    <p:sldId id="306" r:id="rId29"/>
    <p:sldId id="307" r:id="rId30"/>
    <p:sldId id="268" r:id="rId31"/>
    <p:sldId id="277" r:id="rId32"/>
    <p:sldId id="264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D3331-01CD-4A1C-9EF6-1EAB65D0914F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01B2C55-087C-41E6-B14E-804D858645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D3331-01CD-4A1C-9EF6-1EAB65D0914F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2C55-087C-41E6-B14E-804D858645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D3331-01CD-4A1C-9EF6-1EAB65D0914F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2C55-087C-41E6-B14E-804D858645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D3331-01CD-4A1C-9EF6-1EAB65D0914F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2C55-087C-41E6-B14E-804D858645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D3331-01CD-4A1C-9EF6-1EAB65D0914F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01B2C55-087C-41E6-B14E-804D858645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D3331-01CD-4A1C-9EF6-1EAB65D0914F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2C55-087C-41E6-B14E-804D858645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D3331-01CD-4A1C-9EF6-1EAB65D0914F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2C55-087C-41E6-B14E-804D858645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D3331-01CD-4A1C-9EF6-1EAB65D0914F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2C55-087C-41E6-B14E-804D858645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D3331-01CD-4A1C-9EF6-1EAB65D0914F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2C55-087C-41E6-B14E-804D858645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D3331-01CD-4A1C-9EF6-1EAB65D0914F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2C55-087C-41E6-B14E-804D858645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D3331-01CD-4A1C-9EF6-1EAB65D0914F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01B2C55-087C-41E6-B14E-804D858645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C6D3331-01CD-4A1C-9EF6-1EAB65D0914F}" type="datetimeFigureOut">
              <a:rPr lang="en-US" smtClean="0"/>
              <a:pPr/>
              <a:t>5/18/2011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01B2C55-087C-41E6-B14E-804D858645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Social Networking Technologies for  Learning</a:t>
            </a:r>
          </a:p>
          <a:p>
            <a:r>
              <a:rPr lang="en-US" dirty="0" smtClean="0"/>
              <a:t>May 5</a:t>
            </a:r>
            <a:r>
              <a:rPr lang="en-US" dirty="0" smtClean="0"/>
              <a:t>, 2011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Reading Revolution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838200"/>
            <a:ext cx="85344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May 5  - 9:50 am  </a:t>
            </a:r>
          </a:p>
          <a:p>
            <a:r>
              <a:rPr lang="en-US" sz="2400" dirty="0" smtClean="0"/>
              <a:t>    </a:t>
            </a:r>
          </a:p>
          <a:p>
            <a:r>
              <a:rPr lang="en-US" sz="2400" dirty="0" smtClean="0"/>
              <a:t>Hey Girl,</a:t>
            </a:r>
          </a:p>
          <a:p>
            <a:r>
              <a:rPr lang="en-US" sz="2400" dirty="0" smtClean="0"/>
              <a:t>How is Texas? I want to go to Texas really bad! Is Texas hot during the winter? I have never been to Texas. What is your school like? Ours hasn’t changed much. We got a kid name Tyler.</a:t>
            </a:r>
          </a:p>
          <a:p>
            <a:r>
              <a:rPr lang="en-US" sz="2400" dirty="0" smtClean="0"/>
              <a:t>For our concert our songs are ‘Tiger </a:t>
            </a:r>
            <a:r>
              <a:rPr lang="en-US" sz="2400" dirty="0" err="1" smtClean="0"/>
              <a:t>Tiger</a:t>
            </a:r>
            <a:r>
              <a:rPr lang="en-US" sz="2400" dirty="0" smtClean="0"/>
              <a:t>, Talk To The Animals,” The Goat, “ Music of Life,” and “Three Creature Feature.”</a:t>
            </a:r>
          </a:p>
          <a:p>
            <a:endParaRPr lang="en-US" sz="2400" dirty="0" smtClean="0"/>
          </a:p>
          <a:p>
            <a:r>
              <a:rPr lang="en-US" sz="2400" dirty="0" smtClean="0"/>
              <a:t>LOVE</a:t>
            </a:r>
          </a:p>
          <a:p>
            <a:r>
              <a:rPr lang="en-US" sz="2400" dirty="0" smtClean="0"/>
              <a:t>Shauna</a:t>
            </a:r>
          </a:p>
          <a:p>
            <a:r>
              <a:rPr lang="en-US" sz="2400" dirty="0" smtClean="0"/>
              <a:t>(P.S. I MISS U A LOT!)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Children do not always learn these literacies on their own.</a:t>
            </a:r>
          </a:p>
          <a:p>
            <a:pPr marL="548640" lvl="2" indent="-274320">
              <a:spcBef>
                <a:spcPts val="580"/>
              </a:spcBef>
              <a:buClr>
                <a:schemeClr val="accent1"/>
              </a:buClr>
            </a:pPr>
            <a:r>
              <a:rPr lang="en-US" sz="2400" dirty="0" smtClean="0"/>
              <a:t>Some do not have access.</a:t>
            </a:r>
          </a:p>
          <a:p>
            <a:endParaRPr lang="en-US" dirty="0" smtClean="0"/>
          </a:p>
          <a:p>
            <a:r>
              <a:rPr lang="en-US" dirty="0" smtClean="0"/>
              <a:t>Millennial Myth</a:t>
            </a:r>
          </a:p>
          <a:p>
            <a:pPr lvl="1"/>
            <a:r>
              <a:rPr lang="en-US" dirty="0" smtClean="0"/>
              <a:t>Many tend to use social media in narrow and repetitive ways.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 digital divide may be widening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purpose of schooling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To ensure that all students benefit from learning in ways that allow them to participate fully in public, community and economic life (New London Group, 1996).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How can social network sites promote  the development of digital literacies and the academic literacies school purport to value?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77724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Why youth ♥ Social Network Sties</a:t>
            </a:r>
            <a:endParaRPr lang="en-US" dirty="0"/>
          </a:p>
        </p:txBody>
      </p:sp>
      <p:pic>
        <p:nvPicPr>
          <p:cNvPr id="4" name="Content Placeholder 3" descr="blog_post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" y="1295401"/>
            <a:ext cx="6781800" cy="2320090"/>
          </a:xfrm>
        </p:spPr>
      </p:pic>
      <p:pic>
        <p:nvPicPr>
          <p:cNvPr id="8" name="Picture 7" descr="Biological Mo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9400" y="3581400"/>
            <a:ext cx="3251200" cy="2438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95600" y="60198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Yes! This is my biological Mom! </a:t>
            </a:r>
            <a:endParaRPr lang="en-US" dirty="0"/>
          </a:p>
        </p:txBody>
      </p:sp>
      <p:pic>
        <p:nvPicPr>
          <p:cNvPr id="5" name="Picture 4" descr="barbie dol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3600" y="3598181"/>
            <a:ext cx="2257425" cy="3259819"/>
          </a:xfrm>
          <a:prstGeom prst="rect">
            <a:avLst/>
          </a:prstGeom>
        </p:spPr>
      </p:pic>
      <p:pic>
        <p:nvPicPr>
          <p:cNvPr id="6" name="Picture 5" descr="BabyPha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" y="3581400"/>
            <a:ext cx="2778241" cy="2819400"/>
          </a:xfrm>
          <a:prstGeom prst="rect">
            <a:avLst/>
          </a:prstGeom>
        </p:spPr>
      </p:pic>
      <p:pic>
        <p:nvPicPr>
          <p:cNvPr id="7" name="Picture 6" descr="Brown_Eyed_Beaut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010400" y="2362200"/>
            <a:ext cx="1600200" cy="1320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&amp; Literacy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A strong connections exists between identity construction and motivation to engage in literacy learning. </a:t>
            </a:r>
          </a:p>
          <a:p>
            <a:endParaRPr lang="en-US" dirty="0" smtClean="0"/>
          </a:p>
          <a:p>
            <a:r>
              <a:rPr lang="en-US" b="1" dirty="0" smtClean="0"/>
              <a:t>Motivation is key in raising literacy achievement!!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 descr="Madison_Crane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838200"/>
            <a:ext cx="8400977" cy="46791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Politics</a:t>
            </a:r>
            <a:endParaRPr lang="en-US" dirty="0"/>
          </a:p>
        </p:txBody>
      </p:sp>
      <p:pic>
        <p:nvPicPr>
          <p:cNvPr id="7" name="Content Placeholder 6" descr="Brave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762000"/>
            <a:ext cx="8165877" cy="51054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My_Favorite_Place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17592" y="914400"/>
            <a:ext cx="8026851" cy="541020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 descr="Avatar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838200"/>
            <a:ext cx="8229600" cy="5049776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Networking &amp; Literacy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New technologies are bringing revolutionary transformations in reading, writing, communicating, and knowledge production. It represents a fourth revolution following language, writing, and print.</a:t>
            </a:r>
          </a:p>
          <a:p>
            <a:pPr lvl="3"/>
            <a:r>
              <a:rPr lang="en-US" dirty="0" err="1" smtClean="0"/>
              <a:t>Warschauer</a:t>
            </a:r>
            <a:r>
              <a:rPr lang="en-US" dirty="0" smtClean="0"/>
              <a:t>, 2008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Global_Warming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56240" y="533400"/>
            <a:ext cx="7901960" cy="5958362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lobal_Warming_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0918"/>
            <a:ext cx="9144000" cy="547616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lobal_Warming_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7063"/>
            <a:ext cx="9144000" cy="614387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lobal_Warming_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50223"/>
            <a:ext cx="9144000" cy="435755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Edmodo</a:t>
            </a:r>
            <a:endParaRPr lang="en-US" dirty="0"/>
          </a:p>
        </p:txBody>
      </p:sp>
      <p:pic>
        <p:nvPicPr>
          <p:cNvPr id="4" name="Content Placeholder 3" descr="Edmodo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99417" y="1447800"/>
            <a:ext cx="7602366" cy="4572000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dmod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8408" y="685800"/>
            <a:ext cx="7609861" cy="506242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Collaborative Story Writing</a:t>
            </a:r>
            <a:endParaRPr lang="en-US" dirty="0"/>
          </a:p>
        </p:txBody>
      </p:sp>
      <p:pic>
        <p:nvPicPr>
          <p:cNvPr id="4" name="Content Placeholder 3" descr="Collaboartive_Story_Writing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228725" y="1447800"/>
            <a:ext cx="714375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Edmodo</a:t>
            </a:r>
            <a:r>
              <a:rPr lang="en-US" dirty="0" smtClean="0"/>
              <a:t> and Attitudes Toward Writing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Because it makes me feel more confident of my writing.</a:t>
            </a:r>
          </a:p>
          <a:p>
            <a:r>
              <a:rPr lang="en-US" dirty="0" smtClean="0"/>
              <a:t>I really like when people tell me how good </a:t>
            </a:r>
            <a:r>
              <a:rPr lang="en-US" dirty="0" err="1" smtClean="0"/>
              <a:t>i</a:t>
            </a:r>
            <a:r>
              <a:rPr lang="en-US" dirty="0" smtClean="0"/>
              <a:t> did on a project.</a:t>
            </a:r>
          </a:p>
          <a:p>
            <a:r>
              <a:rPr lang="en-US" dirty="0" smtClean="0"/>
              <a:t>I think it inspired me to write these stories with my friends and family. I thought it was a fun activity.</a:t>
            </a:r>
          </a:p>
          <a:p>
            <a:r>
              <a:rPr lang="en-US" dirty="0" smtClean="0"/>
              <a:t>Both of them were using what they thought would make real story, two minds making something interesting.</a:t>
            </a:r>
          </a:p>
          <a:p>
            <a:r>
              <a:rPr lang="en-US" dirty="0" smtClean="0"/>
              <a:t>I like typing on </a:t>
            </a:r>
            <a:r>
              <a:rPr lang="en-US" dirty="0" err="1" smtClean="0"/>
              <a:t>Edmodo</a:t>
            </a:r>
            <a:r>
              <a:rPr lang="en-US" dirty="0" smtClean="0"/>
              <a:t> better because I personally think that typing is more fun than </a:t>
            </a:r>
            <a:r>
              <a:rPr lang="en-US" dirty="0" err="1" smtClean="0"/>
              <a:t>writtng</a:t>
            </a:r>
            <a:r>
              <a:rPr lang="en-US" dirty="0" smtClean="0"/>
              <a:t> on paper.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Teacher of the Year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Keep your head up high and stay in charge!</a:t>
            </a:r>
          </a:p>
          <a:p>
            <a:endParaRPr lang="en-US" dirty="0" smtClean="0"/>
          </a:p>
          <a:p>
            <a:r>
              <a:rPr lang="en-US" dirty="0" smtClean="0"/>
              <a:t>Always remember to have everything you need!</a:t>
            </a:r>
          </a:p>
          <a:p>
            <a:endParaRPr lang="en-US" dirty="0" smtClean="0"/>
          </a:p>
          <a:p>
            <a:r>
              <a:rPr lang="en-US" dirty="0" smtClean="0"/>
              <a:t>Never give up, no matter how frustrating </a:t>
            </a:r>
          </a:p>
          <a:p>
            <a:r>
              <a:rPr lang="en-US" dirty="0" smtClean="0"/>
              <a:t>it gets!</a:t>
            </a:r>
          </a:p>
          <a:p>
            <a:endParaRPr lang="en-US" dirty="0" smtClean="0"/>
          </a:p>
          <a:p>
            <a:r>
              <a:rPr lang="en-US" dirty="0" smtClean="0"/>
              <a:t>Stay calm when a student  forgets something. </a:t>
            </a:r>
          </a:p>
          <a:p>
            <a:endParaRPr lang="en-US" dirty="0" smtClean="0"/>
          </a:p>
          <a:p>
            <a:r>
              <a:rPr lang="en-US" dirty="0" smtClean="0"/>
              <a:t>Remember  to speak in a  calm voice!</a:t>
            </a:r>
          </a:p>
          <a:p>
            <a:endParaRPr lang="en-US" dirty="0" smtClean="0"/>
          </a:p>
          <a:p>
            <a:r>
              <a:rPr lang="en-US" dirty="0" smtClean="0"/>
              <a:t>Never be shy to mess up. </a:t>
            </a:r>
          </a:p>
          <a:p>
            <a:endParaRPr lang="en-US" dirty="0" smtClean="0"/>
          </a:p>
          <a:p>
            <a:r>
              <a:rPr lang="en-US" dirty="0" smtClean="0"/>
              <a:t>Be random and mix  it up a little bit.</a:t>
            </a:r>
          </a:p>
          <a:p>
            <a:endParaRPr lang="en-US" dirty="0" smtClean="0"/>
          </a:p>
          <a:p>
            <a:r>
              <a:rPr lang="en-US" dirty="0" smtClean="0"/>
              <a:t>Remember subjects are not just facts.</a:t>
            </a:r>
          </a:p>
          <a:p>
            <a:endParaRPr lang="en-US" dirty="0"/>
          </a:p>
        </p:txBody>
      </p:sp>
      <p:pic>
        <p:nvPicPr>
          <p:cNvPr id="5" name="Content Placeholder 4" descr="Teacher.pn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5037043" y="1447800"/>
            <a:ext cx="3543488" cy="4572000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Pre-service Teacher Thoughts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 was nervous about doing the Magazine cover because I felt like my status was at the will of these ten year olds, but I was happy to read the TONS of responses I received. I was flattered actually.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 had no idea that there were such great websites available for teachers and ways to incorporate technology into the classroom.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 learned that fifth graders are a lot smarter than I thought!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Social Networking: Changing Literacy Practices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Work</a:t>
            </a:r>
          </a:p>
          <a:p>
            <a:pPr lvl="1"/>
            <a:r>
              <a:rPr lang="en-US" dirty="0" smtClean="0"/>
              <a:t>62% of adults cell phones and text message to complete job related tasks.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MMORPG’s Business Leadership</a:t>
            </a:r>
          </a:p>
          <a:p>
            <a:pPr lvl="1"/>
            <a:r>
              <a:rPr lang="en-US" dirty="0" smtClean="0"/>
              <a:t>Resources are distributed </a:t>
            </a:r>
          </a:p>
          <a:p>
            <a:pPr lvl="1"/>
            <a:r>
              <a:rPr lang="en-US" dirty="0" smtClean="0"/>
              <a:t>Highly-competitive</a:t>
            </a:r>
          </a:p>
          <a:p>
            <a:pPr lvl="1"/>
            <a:r>
              <a:rPr lang="en-US" dirty="0" smtClean="0"/>
              <a:t>Highly-collaborative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Civic Engagement</a:t>
            </a:r>
          </a:p>
          <a:p>
            <a:pPr lvl="1"/>
            <a:r>
              <a:rPr lang="en-US" dirty="0" smtClean="0"/>
              <a:t>Obama </a:t>
            </a:r>
            <a:r>
              <a:rPr lang="en-US" dirty="0" err="1" smtClean="0"/>
              <a:t>Facebook</a:t>
            </a:r>
            <a:endParaRPr lang="en-US" dirty="0" smtClean="0"/>
          </a:p>
          <a:p>
            <a:pPr lvl="1"/>
            <a:r>
              <a:rPr lang="en-US" dirty="0" smtClean="0"/>
              <a:t>YouTube Debates</a:t>
            </a:r>
          </a:p>
          <a:p>
            <a:pPr lvl="1"/>
            <a:r>
              <a:rPr lang="en-US" dirty="0" smtClean="0"/>
              <a:t>Record number of registered voters under 30 turn out to vote in the primaries.  Power to the Millennial!</a:t>
            </a:r>
          </a:p>
          <a:p>
            <a:pPr>
              <a:buNone/>
            </a:pPr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Students become closer and more inclusive as a group.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Provide students with opportunities to build digital literacies who lack access at home.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Improve motivation to engage in literacy building activities.</a:t>
            </a:r>
          </a:p>
          <a:p>
            <a:endParaRPr lang="en-US" dirty="0" smtClean="0"/>
          </a:p>
          <a:p>
            <a:r>
              <a:rPr lang="en-US" dirty="0" smtClean="0"/>
              <a:t>Bridge out of school literacy practices with academic literacy practices in ways that improve both skill sets.</a:t>
            </a:r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Best Practices in Adolescent Literacy Instruction for the 21</a:t>
            </a:r>
            <a:r>
              <a:rPr lang="en-US" baseline="30000" dirty="0" smtClean="0"/>
              <a:t>st</a:t>
            </a:r>
            <a:r>
              <a:rPr lang="en-US" dirty="0" smtClean="0"/>
              <a:t>  Century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Provide a clear purpose for writing.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Provide an authentic audience for writing.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Provide opportunities for self-expression.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Provide opportunities to draw on funds of knowledge.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Provide opportunities for collaborative writing.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Provide opportunities for multimodal expression.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beliefs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Not the equivalent of unproductive classroom talk.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These web pages count as legitimate text for learning.</a:t>
            </a:r>
          </a:p>
          <a:p>
            <a:endParaRPr lang="en-US" dirty="0" smtClean="0"/>
          </a:p>
          <a:p>
            <a:r>
              <a:rPr lang="en-US" dirty="0" smtClean="0"/>
              <a:t>Students are learning how to texts and technologies to communicate effectively.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 are learning to read and write in ways that schools claim to value.</a:t>
            </a:r>
          </a:p>
          <a:p>
            <a:endParaRPr lang="en-US" dirty="0" smtClean="0"/>
          </a:p>
          <a:p>
            <a:r>
              <a:rPr lang="en-US" dirty="0" smtClean="0"/>
              <a:t>They are learning skills valued that will help them become productive citizens and achievement personal fulfillment  in their lives outside of school.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Literacies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Design web pages people want to visit.</a:t>
            </a:r>
          </a:p>
          <a:p>
            <a:r>
              <a:rPr lang="en-US" dirty="0" smtClean="0"/>
              <a:t>Know rules for participation in electronic communities.</a:t>
            </a:r>
          </a:p>
          <a:p>
            <a:r>
              <a:rPr lang="en-US" dirty="0" smtClean="0"/>
              <a:t>Effectively and appropriately insert oneself into an electronic community.</a:t>
            </a:r>
          </a:p>
          <a:p>
            <a:r>
              <a:rPr lang="en-US" dirty="0" smtClean="0"/>
              <a:t>The ability to follow the flow of stories and information across multiple modalities.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 an Out of School Literacy Practices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School based literacy practices</a:t>
            </a:r>
          </a:p>
          <a:p>
            <a:pPr lvl="1"/>
            <a:r>
              <a:rPr lang="en-US" dirty="0" smtClean="0"/>
              <a:t>Decoding and encoding page bound print</a:t>
            </a:r>
          </a:p>
          <a:p>
            <a:pPr lvl="1"/>
            <a:r>
              <a:rPr lang="en-US" dirty="0" smtClean="0"/>
              <a:t>A solitary act of cognition.</a:t>
            </a:r>
          </a:p>
          <a:p>
            <a:pPr lvl="1"/>
            <a:r>
              <a:rPr lang="en-US" dirty="0" smtClean="0"/>
              <a:t>Assessed by a standardized test.</a:t>
            </a:r>
          </a:p>
          <a:p>
            <a:pPr lvl="1">
              <a:buNone/>
            </a:pPr>
            <a:endParaRPr lang="en-US" dirty="0" smtClean="0"/>
          </a:p>
          <a:p>
            <a:r>
              <a:rPr lang="en-US" dirty="0" smtClean="0"/>
              <a:t>Out of school literacy practices</a:t>
            </a:r>
          </a:p>
          <a:p>
            <a:pPr lvl="1"/>
            <a:r>
              <a:rPr lang="en-US" dirty="0" smtClean="0"/>
              <a:t>Read and write multimodal texts</a:t>
            </a:r>
          </a:p>
          <a:p>
            <a:pPr lvl="1"/>
            <a:r>
              <a:rPr lang="en-US" dirty="0" smtClean="0"/>
              <a:t>Collaborative</a:t>
            </a:r>
          </a:p>
          <a:p>
            <a:pPr lvl="1"/>
            <a:r>
              <a:rPr lang="en-US" dirty="0" smtClean="0"/>
              <a:t>Performance assessment - Using texts and technologies to communicate effectively to get something done in the world.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Networking &amp; Youth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96% of 9-17 year olds report using social networking technologies.</a:t>
            </a:r>
          </a:p>
          <a:p>
            <a:endParaRPr lang="en-US" dirty="0" smtClean="0"/>
          </a:p>
          <a:p>
            <a:r>
              <a:rPr lang="en-US" dirty="0" smtClean="0"/>
              <a:t>70% use at least 9 hours a week.</a:t>
            </a:r>
          </a:p>
          <a:p>
            <a:endParaRPr lang="en-US" dirty="0" smtClean="0"/>
          </a:p>
          <a:p>
            <a:r>
              <a:rPr lang="en-US" dirty="0" smtClean="0"/>
              <a:t>Reading and writing more than anytime history.</a:t>
            </a:r>
          </a:p>
          <a:p>
            <a:endParaRPr lang="en-US" dirty="0" smtClean="0"/>
          </a:p>
          <a:p>
            <a:r>
              <a:rPr lang="en-US" dirty="0" smtClean="0"/>
              <a:t>Changes the way young people:</a:t>
            </a:r>
          </a:p>
          <a:p>
            <a:pPr lvl="1"/>
            <a:r>
              <a:rPr lang="en-US" dirty="0" smtClean="0"/>
              <a:t>Communicate</a:t>
            </a:r>
          </a:p>
          <a:p>
            <a:pPr lvl="1"/>
            <a:r>
              <a:rPr lang="en-US" dirty="0" smtClean="0"/>
              <a:t>Socialize</a:t>
            </a:r>
          </a:p>
          <a:p>
            <a:pPr lvl="1"/>
            <a:r>
              <a:rPr lang="en-US" dirty="0" smtClean="0"/>
              <a:t>…and how they approach learning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Networking &amp; Schools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80 – 90 % of schools against any type of social networking technology like email, posting to discussion boards, blogging, &amp; text messaging.</a:t>
            </a:r>
          </a:p>
          <a:p>
            <a:endParaRPr lang="en-US" dirty="0" smtClean="0"/>
          </a:p>
          <a:p>
            <a:r>
              <a:rPr lang="en-US" dirty="0" smtClean="0"/>
              <a:t>Frivolous and the equivalent of unproductive classroom talk.</a:t>
            </a:r>
          </a:p>
          <a:p>
            <a:endParaRPr lang="en-US" dirty="0" smtClean="0"/>
          </a:p>
          <a:p>
            <a:r>
              <a:rPr lang="en-US" dirty="0" smtClean="0"/>
              <a:t>Digital ways of writing “dumb down kids”</a:t>
            </a:r>
          </a:p>
          <a:p>
            <a:endParaRPr lang="en-US" dirty="0" smtClean="0"/>
          </a:p>
          <a:p>
            <a:r>
              <a:rPr lang="en-US" dirty="0" smtClean="0"/>
              <a:t>Academic writing needs to proceed digital ways of writing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Texting and Literacy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Txt </a:t>
            </a:r>
            <a:r>
              <a:rPr lang="en-US" dirty="0" err="1" smtClean="0"/>
              <a:t>Msg</a:t>
            </a:r>
            <a:r>
              <a:rPr lang="en-US" dirty="0" smtClean="0"/>
              <a:t> N School Literacy: Does Texting and Knowledge of Text Abbreviations Adversely Affect Children's Literacy  Attainment? (2008)</a:t>
            </a:r>
          </a:p>
          <a:p>
            <a:pPr>
              <a:buNone/>
            </a:pPr>
            <a:endParaRPr lang="en-US" dirty="0" smtClean="0"/>
          </a:p>
          <a:p>
            <a:pPr lvl="1"/>
            <a:r>
              <a:rPr lang="en-US" dirty="0" smtClean="0"/>
              <a:t>Children who are avid text messages tend to have better performance on a measures of verbal reasoning ability, spelling attainment and general writing attainment.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8601" y="228600"/>
            <a:ext cx="914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September 7 - 9:26 am        hi 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September 7 - 4:19 pm       hey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September 7- 3:41pm         hi 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March 30        4:28pm         hey </a:t>
            </a:r>
            <a:r>
              <a:rPr lang="en-US" sz="2400" dirty="0" err="1" smtClean="0"/>
              <a:t>wat</a:t>
            </a:r>
            <a:r>
              <a:rPr lang="en-US" sz="2400" dirty="0" smtClean="0"/>
              <a:t> r u doing? ask </a:t>
            </a:r>
            <a:r>
              <a:rPr lang="en-US" sz="2400" dirty="0" err="1" smtClean="0"/>
              <a:t>ur</a:t>
            </a:r>
            <a:r>
              <a:rPr lang="en-US" sz="2400" dirty="0" smtClean="0"/>
              <a:t> mom and dad if you can 			    come to my B-DAY! </a:t>
            </a:r>
          </a:p>
          <a:p>
            <a:endParaRPr lang="en-US" sz="2400" dirty="0" smtClean="0"/>
          </a:p>
          <a:p>
            <a:r>
              <a:rPr lang="en-US" sz="2400" dirty="0" smtClean="0"/>
              <a:t>April 15          10:43 am     HEY WHAT DID U DO @ UR GRANDMAS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928</TotalTime>
  <Words>1046</Words>
  <Application>Microsoft Office PowerPoint</Application>
  <PresentationFormat>On-screen Show (4:3)</PresentationFormat>
  <Paragraphs>170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Equity</vt:lpstr>
      <vt:lpstr>Reading Revolution</vt:lpstr>
      <vt:lpstr>Social Networking &amp; Literacy</vt:lpstr>
      <vt:lpstr>Social Networking: Changing Literacy Practices</vt:lpstr>
      <vt:lpstr>Digital Literacies</vt:lpstr>
      <vt:lpstr>In an Out of School Literacy Practices</vt:lpstr>
      <vt:lpstr>Social Networking &amp; Youth</vt:lpstr>
      <vt:lpstr>Social Networking &amp; Schools</vt:lpstr>
      <vt:lpstr>Texting and Literacy</vt:lpstr>
      <vt:lpstr>Slide 9</vt:lpstr>
      <vt:lpstr>Slide 10</vt:lpstr>
      <vt:lpstr>The Problem</vt:lpstr>
      <vt:lpstr>The purpose of schooling</vt:lpstr>
      <vt:lpstr>The Question</vt:lpstr>
      <vt:lpstr>Why youth ♥ Social Network Sties</vt:lpstr>
      <vt:lpstr>Motivation &amp; Literacy</vt:lpstr>
      <vt:lpstr>Slide 16</vt:lpstr>
      <vt:lpstr>Politics</vt:lpstr>
      <vt:lpstr>Slide 18</vt:lpstr>
      <vt:lpstr>Slide 19</vt:lpstr>
      <vt:lpstr>Slide 20</vt:lpstr>
      <vt:lpstr>Slide 21</vt:lpstr>
      <vt:lpstr>Slide 22</vt:lpstr>
      <vt:lpstr>Slide 23</vt:lpstr>
      <vt:lpstr>Edmodo</vt:lpstr>
      <vt:lpstr>Slide 25</vt:lpstr>
      <vt:lpstr>Collaborative Story Writing</vt:lpstr>
      <vt:lpstr>Edmodo and Attitudes Toward Writing</vt:lpstr>
      <vt:lpstr>Teacher of the Year</vt:lpstr>
      <vt:lpstr>Pre-service Teacher Thoughts</vt:lpstr>
      <vt:lpstr>Benefits</vt:lpstr>
      <vt:lpstr>Best Practices in Adolescent Literacy Instruction for the 21st  Century</vt:lpstr>
      <vt:lpstr>My beliefs</vt:lpstr>
    </vt:vector>
  </TitlesOfParts>
  <Company>Fairmont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Networking Technologies for for Learning</dc:title>
  <dc:creator>denise lindstrom</dc:creator>
  <cp:lastModifiedBy>dlindstrom</cp:lastModifiedBy>
  <cp:revision>100</cp:revision>
  <dcterms:created xsi:type="dcterms:W3CDTF">2009-09-30T20:46:51Z</dcterms:created>
  <dcterms:modified xsi:type="dcterms:W3CDTF">2011-05-18T13:37:10Z</dcterms:modified>
</cp:coreProperties>
</file>